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5" r:id="rId4"/>
    <p:sldId id="266" r:id="rId5"/>
    <p:sldId id="267" r:id="rId6"/>
    <p:sldId id="268" r:id="rId7"/>
    <p:sldId id="273" r:id="rId8"/>
    <p:sldId id="281" r:id="rId9"/>
    <p:sldId id="282" r:id="rId10"/>
    <p:sldId id="280" r:id="rId11"/>
    <p:sldId id="274" r:id="rId12"/>
    <p:sldId id="275" r:id="rId13"/>
    <p:sldId id="259" r:id="rId14"/>
    <p:sldId id="262" r:id="rId15"/>
    <p:sldId id="261" r:id="rId16"/>
    <p:sldId id="285" r:id="rId17"/>
    <p:sldId id="286" r:id="rId18"/>
    <p:sldId id="290" r:id="rId19"/>
    <p:sldId id="287" r:id="rId20"/>
    <p:sldId id="288" r:id="rId21"/>
    <p:sldId id="289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2B97E-385A-4E63-8E36-58938E5BC9D0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4EEBE-FAAF-474F-92E6-4097DB2D71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03">
              <a:defRPr/>
            </a:pPr>
            <a:r>
              <a:rPr lang="en-US" b="1" dirty="0" err="1" smtClean="0">
                <a:latin typeface="Century" pitchFamily="18" charset="0"/>
                <a:cs typeface="Times New Roman" pitchFamily="18" charset="0"/>
              </a:rPr>
              <a:t>Scintillators</a:t>
            </a:r>
            <a:r>
              <a:rPr lang="en-US" b="1" dirty="0" smtClean="0">
                <a:latin typeface="Century" pitchFamily="18" charset="0"/>
                <a:cs typeface="Times New Roman" pitchFamily="18" charset="0"/>
              </a:rPr>
              <a:t> used for timing and triggers</a:t>
            </a:r>
          </a:p>
          <a:p>
            <a:endParaRPr lang="en-US" b="1" dirty="0">
              <a:latin typeface="Century" pitchFamily="18" charset="0"/>
              <a:cs typeface="Times New Roman" pitchFamily="18" charset="0"/>
            </a:endParaRPr>
          </a:p>
          <a:p>
            <a:r>
              <a:rPr lang="en-US" b="1" dirty="0">
                <a:latin typeface="Century" pitchFamily="18" charset="0"/>
                <a:cs typeface="Times New Roman" pitchFamily="18" charset="0"/>
              </a:rPr>
              <a:t>Left HRS</a:t>
            </a:r>
          </a:p>
          <a:p>
            <a:r>
              <a:rPr lang="en-US" dirty="0">
                <a:latin typeface="Century" pitchFamily="18" charset="0"/>
                <a:cs typeface="Times New Roman" pitchFamily="18" charset="0"/>
              </a:rPr>
              <a:t>34 blocks in each layer</a:t>
            </a:r>
          </a:p>
          <a:p>
            <a:r>
              <a:rPr lang="en-US" dirty="0">
                <a:latin typeface="Century" pitchFamily="18" charset="0"/>
                <a:cs typeface="Times New Roman" pitchFamily="18" charset="0"/>
              </a:rPr>
              <a:t>15x15x30cm dimensions</a:t>
            </a:r>
          </a:p>
          <a:p>
            <a:r>
              <a:rPr lang="en-US" b="1" dirty="0">
                <a:latin typeface="Century" pitchFamily="18" charset="0"/>
                <a:cs typeface="Times New Roman" pitchFamily="18" charset="0"/>
              </a:rPr>
              <a:t>Right HRS</a:t>
            </a:r>
          </a:p>
          <a:p>
            <a:r>
              <a:rPr lang="en-US" dirty="0">
                <a:latin typeface="Century" pitchFamily="18" charset="0"/>
                <a:cs typeface="Times New Roman" pitchFamily="18" charset="0"/>
              </a:rPr>
              <a:t>48 blocks in </a:t>
            </a:r>
            <a:r>
              <a:rPr lang="en-US" dirty="0" err="1">
                <a:latin typeface="Century" pitchFamily="18" charset="0"/>
                <a:cs typeface="Times New Roman" pitchFamily="18" charset="0"/>
              </a:rPr>
              <a:t>preshower</a:t>
            </a:r>
            <a:endParaRPr lang="en-US" dirty="0">
              <a:latin typeface="Century" pitchFamily="18" charset="0"/>
              <a:cs typeface="Times New Roman" pitchFamily="18" charset="0"/>
            </a:endParaRPr>
          </a:p>
          <a:p>
            <a:r>
              <a:rPr lang="en-US" dirty="0">
                <a:latin typeface="Century" pitchFamily="18" charset="0"/>
                <a:cs typeface="Times New Roman" pitchFamily="18" charset="0"/>
              </a:rPr>
              <a:t>10x10x35cm dimensions</a:t>
            </a:r>
          </a:p>
          <a:p>
            <a:r>
              <a:rPr lang="en-US" dirty="0">
                <a:latin typeface="Century" pitchFamily="18" charset="0"/>
                <a:cs typeface="Times New Roman" pitchFamily="18" charset="0"/>
              </a:rPr>
              <a:t>75 blocks in shower</a:t>
            </a:r>
          </a:p>
          <a:p>
            <a:r>
              <a:rPr lang="en-US" dirty="0">
                <a:latin typeface="Century" pitchFamily="18" charset="0"/>
                <a:cs typeface="Times New Roman" pitchFamily="18" charset="0"/>
              </a:rPr>
              <a:t>15x32.5x15cm dimensions</a:t>
            </a:r>
          </a:p>
          <a:p>
            <a:r>
              <a:rPr lang="en-US" b="1" dirty="0" smtClean="0">
                <a:latin typeface="Century" pitchFamily="18" charset="0"/>
                <a:cs typeface="Times New Roman" pitchFamily="18" charset="0"/>
              </a:rPr>
              <a:t>Used for PID</a:t>
            </a:r>
          </a:p>
          <a:p>
            <a:r>
              <a:rPr lang="en-US" b="1" dirty="0" smtClean="0">
                <a:latin typeface="Century" pitchFamily="18" charset="0"/>
                <a:cs typeface="Times New Roman" pitchFamily="18" charset="0"/>
              </a:rPr>
              <a:t>Right arm GC used as part of trigger to achieve </a:t>
            </a:r>
            <a:r>
              <a:rPr lang="en-US" b="1" dirty="0" err="1" smtClean="0">
                <a:latin typeface="Century" pitchFamily="18" charset="0"/>
                <a:cs typeface="Times New Roman" pitchFamily="18" charset="0"/>
              </a:rPr>
              <a:t>pion</a:t>
            </a:r>
            <a:r>
              <a:rPr lang="en-US" b="1" dirty="0" smtClean="0">
                <a:latin typeface="Century" pitchFamily="18" charset="0"/>
                <a:cs typeface="Times New Roman" pitchFamily="18" charset="0"/>
              </a:rPr>
              <a:t> rejection on trigger level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3F66-63B4-48D5-92CE-8395123E4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33F66-63B4-48D5-92CE-8395123E47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078404-65FD-487B-8C9C-ACCCB8B32D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F183D1-57DB-4D29-ACFC-723C99AAFA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F183D1-57DB-4D29-ACFC-723C99AAFA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F83F7-4097-4472-B369-2751E5EB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APEX DAQ rate capability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19</a:t>
            </a:r>
            <a:r>
              <a:rPr lang="en-US" baseline="30000" dirty="0" smtClean="0"/>
              <a:t>th</a:t>
            </a:r>
            <a:r>
              <a:rPr lang="en-US" dirty="0" smtClean="0"/>
              <a:t> 2015</a:t>
            </a:r>
          </a:p>
          <a:p>
            <a:r>
              <a:rPr lang="en-US" dirty="0" smtClean="0"/>
              <a:t>Alexandre Camsonne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g2p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228600"/>
            <a:ext cx="8530124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Crate configuration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F4AD2-37E3-427D-A9FF-634C82F28DE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4/19/2015</a:t>
            </a: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APEX DAQ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48200" y="1600200"/>
            <a:ext cx="409605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RHRS</a:t>
            </a:r>
          </a:p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172 </a:t>
            </a:r>
            <a:r>
              <a:rPr lang="en-US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amplitude channels –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ADC modules</a:t>
            </a:r>
          </a:p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1516 time channels – 16 TDC modules</a:t>
            </a:r>
          </a:p>
          <a:p>
            <a:pPr algn="ctr" eaLnBrk="1" hangingPunct="1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Crate 1: 5 TDC + 1 ADC</a:t>
            </a:r>
          </a:p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Crate 2: 5 TDC + 1 ADC</a:t>
            </a:r>
          </a:p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Crate 3: 6 TDC + 1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ADC</a:t>
            </a:r>
            <a:endParaRPr lang="ru-RU" b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0758" y="1600200"/>
            <a:ext cx="411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LHRS</a:t>
            </a:r>
          </a:p>
          <a:p>
            <a:pPr algn="ctr" eaLnBrk="1" hangingPunct="1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112 amplitude channels – 2 ADC modules</a:t>
            </a:r>
            <a:endParaRPr lang="en-US" b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1516 time channels – 16 TDC modules</a:t>
            </a:r>
          </a:p>
          <a:p>
            <a:pPr algn="ctr" eaLnBrk="1" hangingPunct="1"/>
            <a:endParaRPr lang="en-US" b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Crate 1: 5 TDC + 1 ADC</a:t>
            </a:r>
          </a:p>
          <a:p>
            <a:pPr lvl="2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Crate 2: 5 TDC + 1 ADC</a:t>
            </a:r>
          </a:p>
          <a:p>
            <a:pPr lvl="2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Crate 3: 6 TDC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2099" y="4879867"/>
            <a:ext cx="6172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educing number of channels which go to each crate we reduce the amount of data to be recorded and improve dead time.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410490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Sparsification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4038600" y="1295400"/>
            <a:ext cx="4911724" cy="3048000"/>
            <a:chOff x="2057455" y="1066800"/>
            <a:chExt cx="4912116" cy="3048000"/>
          </a:xfrm>
        </p:grpSpPr>
        <p:grpSp>
          <p:nvGrpSpPr>
            <p:cNvPr id="4" name="Group 91"/>
            <p:cNvGrpSpPr>
              <a:grpSpLocks/>
            </p:cNvGrpSpPr>
            <p:nvPr/>
          </p:nvGrpSpPr>
          <p:grpSpPr bwMode="auto">
            <a:xfrm>
              <a:off x="6477000" y="1371600"/>
              <a:ext cx="492571" cy="2057400"/>
              <a:chOff x="6477000" y="1371600"/>
              <a:chExt cx="492571" cy="205740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6477407" y="1371600"/>
                <a:ext cx="46042" cy="2057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25" name="TextBox 49"/>
              <p:cNvSpPr txBox="1">
                <a:spLocks noChangeArrowheads="1"/>
              </p:cNvSpPr>
              <p:nvPr/>
            </p:nvSpPr>
            <p:spPr bwMode="auto">
              <a:xfrm rot="5400000">
                <a:off x="6202149" y="2103651"/>
                <a:ext cx="1042273" cy="4925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b="1">
                    <a:solidFill>
                      <a:schemeClr val="tx2"/>
                    </a:solidFill>
                    <a:latin typeface="Calibri" pitchFamily="34" charset="0"/>
                  </a:rPr>
                  <a:t>Common Stop</a:t>
                </a:r>
              </a:p>
            </p:txBody>
          </p:sp>
        </p:grpSp>
        <p:grpSp>
          <p:nvGrpSpPr>
            <p:cNvPr id="6" name="Group 89"/>
            <p:cNvGrpSpPr>
              <a:grpSpLocks/>
            </p:cNvGrpSpPr>
            <p:nvPr/>
          </p:nvGrpSpPr>
          <p:grpSpPr bwMode="auto">
            <a:xfrm>
              <a:off x="2057455" y="1688169"/>
              <a:ext cx="4431066" cy="1969431"/>
              <a:chOff x="2057455" y="1688169"/>
              <a:chExt cx="4431066" cy="1969431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2057455" y="2449513"/>
                <a:ext cx="38102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20"/>
              <p:cNvGrpSpPr>
                <a:grpSpLocks/>
              </p:cNvGrpSpPr>
              <p:nvPr/>
            </p:nvGrpSpPr>
            <p:grpSpPr bwMode="auto">
              <a:xfrm>
                <a:off x="2438400" y="2450169"/>
                <a:ext cx="152400" cy="533400"/>
                <a:chOff x="1600200" y="914400"/>
                <a:chExt cx="152400" cy="533400"/>
              </a:xfrm>
            </p:grpSpPr>
            <p:cxnSp>
              <p:nvCxnSpPr>
                <p:cNvPr id="15" name="Straight Connector 14"/>
                <p:cNvCxnSpPr/>
                <p:nvPr/>
              </p:nvCxnSpPr>
              <p:spPr>
                <a:xfrm>
                  <a:off x="1600285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1600285" y="1447144"/>
                  <a:ext cx="15241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752697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21"/>
              <p:cNvGrpSpPr>
                <a:grpSpLocks/>
              </p:cNvGrpSpPr>
              <p:nvPr/>
            </p:nvGrpSpPr>
            <p:grpSpPr bwMode="auto">
              <a:xfrm>
                <a:off x="2819400" y="2450169"/>
                <a:ext cx="152400" cy="533400"/>
                <a:chOff x="1600200" y="914400"/>
                <a:chExt cx="152400" cy="533400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>
                  <a:off x="1600315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1600315" y="1447144"/>
                  <a:ext cx="15241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752727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25"/>
              <p:cNvGrpSpPr>
                <a:grpSpLocks/>
              </p:cNvGrpSpPr>
              <p:nvPr/>
            </p:nvGrpSpPr>
            <p:grpSpPr bwMode="auto">
              <a:xfrm>
                <a:off x="3200400" y="2450169"/>
                <a:ext cx="152400" cy="533400"/>
                <a:chOff x="1600200" y="914400"/>
                <a:chExt cx="152400" cy="533400"/>
              </a:xfrm>
            </p:grpSpPr>
            <p:cxnSp>
              <p:nvCxnSpPr>
                <p:cNvPr id="27" name="Straight Connector 26"/>
                <p:cNvCxnSpPr/>
                <p:nvPr/>
              </p:nvCxnSpPr>
              <p:spPr>
                <a:xfrm>
                  <a:off x="1600346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1600346" y="1447144"/>
                  <a:ext cx="15241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V="1">
                  <a:off x="1752758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oup 29"/>
              <p:cNvGrpSpPr>
                <a:grpSpLocks/>
              </p:cNvGrpSpPr>
              <p:nvPr/>
            </p:nvGrpSpPr>
            <p:grpSpPr bwMode="auto">
              <a:xfrm>
                <a:off x="4191000" y="2450169"/>
                <a:ext cx="152400" cy="533400"/>
                <a:chOff x="1600200" y="914400"/>
                <a:chExt cx="152400" cy="533400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600425" y="913744"/>
                  <a:ext cx="0" cy="533400"/>
                </a:xfrm>
                <a:prstGeom prst="line">
                  <a:avLst/>
                </a:prstGeom>
                <a:ln w="1905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1600425" y="1447144"/>
                  <a:ext cx="152412" cy="0"/>
                </a:xfrm>
                <a:prstGeom prst="line">
                  <a:avLst/>
                </a:prstGeom>
                <a:ln w="1905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V="1">
                  <a:off x="1752837" y="913744"/>
                  <a:ext cx="0" cy="533400"/>
                </a:xfrm>
                <a:prstGeom prst="line">
                  <a:avLst/>
                </a:prstGeom>
                <a:ln w="1905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oup 33"/>
              <p:cNvGrpSpPr>
                <a:grpSpLocks/>
              </p:cNvGrpSpPr>
              <p:nvPr/>
            </p:nvGrpSpPr>
            <p:grpSpPr bwMode="auto">
              <a:xfrm>
                <a:off x="4800600" y="2450169"/>
                <a:ext cx="152400" cy="533400"/>
                <a:chOff x="1600200" y="914400"/>
                <a:chExt cx="152400" cy="533400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600473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600473" y="1447144"/>
                  <a:ext cx="15241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flipV="1">
                  <a:off x="1752885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37"/>
              <p:cNvGrpSpPr>
                <a:grpSpLocks/>
              </p:cNvGrpSpPr>
              <p:nvPr/>
            </p:nvGrpSpPr>
            <p:grpSpPr bwMode="auto">
              <a:xfrm>
                <a:off x="5257800" y="2450169"/>
                <a:ext cx="152400" cy="533400"/>
                <a:chOff x="1600200" y="914400"/>
                <a:chExt cx="152400" cy="533400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600510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1600510" y="1447144"/>
                  <a:ext cx="15241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flipV="1">
                  <a:off x="1752922" y="913744"/>
                  <a:ext cx="0" cy="5334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>
              <a:xfrm>
                <a:off x="5421636" y="2449513"/>
                <a:ext cx="106688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99" name="TextBox 50"/>
              <p:cNvSpPr txBox="1">
                <a:spLocks noChangeArrowheads="1"/>
              </p:cNvSpPr>
              <p:nvPr/>
            </p:nvSpPr>
            <p:spPr bwMode="auto">
              <a:xfrm>
                <a:off x="3505200" y="1688169"/>
                <a:ext cx="1600200" cy="4801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b="1" dirty="0">
                    <a:solidFill>
                      <a:schemeClr val="tx2"/>
                    </a:solidFill>
                    <a:latin typeface="Calibri" pitchFamily="34" charset="0"/>
                  </a:rPr>
                  <a:t>Start from background</a:t>
                </a:r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flipH="1">
                <a:off x="2514691" y="1905000"/>
                <a:ext cx="1143091" cy="4572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 flipH="1">
                <a:off x="2895722" y="2057400"/>
                <a:ext cx="838267" cy="304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flipH="1">
                <a:off x="3276752" y="2144713"/>
                <a:ext cx="762061" cy="2174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4724667" y="2144713"/>
                <a:ext cx="609649" cy="2286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4419843" y="2144713"/>
                <a:ext cx="457236" cy="2174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05" name="TextBox 61"/>
              <p:cNvSpPr txBox="1">
                <a:spLocks noChangeArrowheads="1"/>
              </p:cNvSpPr>
              <p:nvPr/>
            </p:nvSpPr>
            <p:spPr bwMode="auto">
              <a:xfrm>
                <a:off x="3810000" y="2983569"/>
                <a:ext cx="990600" cy="674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b="1">
                    <a:solidFill>
                      <a:schemeClr val="accent2"/>
                    </a:solidFill>
                    <a:latin typeface="Calibri" pitchFamily="34" charset="0"/>
                  </a:rPr>
                  <a:t>Start from signal</a:t>
                </a:r>
              </a:p>
            </p:txBody>
          </p:sp>
        </p:grpSp>
        <p:grpSp>
          <p:nvGrpSpPr>
            <p:cNvPr id="20" name="Group 90"/>
            <p:cNvGrpSpPr>
              <a:grpSpLocks/>
            </p:cNvGrpSpPr>
            <p:nvPr/>
          </p:nvGrpSpPr>
          <p:grpSpPr bwMode="auto">
            <a:xfrm>
              <a:off x="3581400" y="1066800"/>
              <a:ext cx="2895600" cy="480131"/>
              <a:chOff x="3581400" y="1066800"/>
              <a:chExt cx="2895600" cy="480131"/>
            </a:xfrm>
          </p:grpSpPr>
          <p:cxnSp>
            <p:nvCxnSpPr>
              <p:cNvPr id="66" name="Straight Arrow Connector 65"/>
              <p:cNvCxnSpPr/>
              <p:nvPr/>
            </p:nvCxnSpPr>
            <p:spPr>
              <a:xfrm flipH="1">
                <a:off x="3581576" y="1524000"/>
                <a:ext cx="2895831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90" name="TextBox 73"/>
              <p:cNvSpPr txBox="1">
                <a:spLocks noChangeArrowheads="1"/>
              </p:cNvSpPr>
              <p:nvPr/>
            </p:nvSpPr>
            <p:spPr bwMode="auto">
              <a:xfrm>
                <a:off x="3962400" y="1066800"/>
                <a:ext cx="2209800" cy="4801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b="1" dirty="0">
                    <a:solidFill>
                      <a:schemeClr val="tx2"/>
                    </a:solidFill>
                    <a:latin typeface="Calibri" pitchFamily="34" charset="0"/>
                  </a:rPr>
                  <a:t>full- scale window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b="1" dirty="0">
                    <a:solidFill>
                      <a:schemeClr val="tx2"/>
                    </a:solidFill>
                    <a:latin typeface="Calibri" pitchFamily="34" charset="0"/>
                  </a:rPr>
                  <a:t>0-32 µs (8ns step)</a:t>
                </a:r>
              </a:p>
            </p:txBody>
          </p:sp>
        </p:grpSp>
        <p:grpSp>
          <p:nvGrpSpPr>
            <p:cNvPr id="21" name="Group 92"/>
            <p:cNvGrpSpPr>
              <a:grpSpLocks/>
            </p:cNvGrpSpPr>
            <p:nvPr/>
          </p:nvGrpSpPr>
          <p:grpSpPr bwMode="auto">
            <a:xfrm>
              <a:off x="4724400" y="3276600"/>
              <a:ext cx="1752600" cy="674031"/>
              <a:chOff x="4724400" y="3276600"/>
              <a:chExt cx="1752600" cy="674031"/>
            </a:xfrm>
          </p:grpSpPr>
          <p:cxnSp>
            <p:nvCxnSpPr>
              <p:cNvPr id="68" name="Straight Arrow Connector 67"/>
              <p:cNvCxnSpPr/>
              <p:nvPr/>
            </p:nvCxnSpPr>
            <p:spPr>
              <a:xfrm flipH="1">
                <a:off x="4724667" y="3276600"/>
                <a:ext cx="175274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8" name="TextBox 74"/>
              <p:cNvSpPr txBox="1">
                <a:spLocks noChangeArrowheads="1"/>
              </p:cNvSpPr>
              <p:nvPr/>
            </p:nvSpPr>
            <p:spPr bwMode="auto">
              <a:xfrm>
                <a:off x="4876800" y="3276600"/>
                <a:ext cx="1524000" cy="674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b="1">
                    <a:solidFill>
                      <a:schemeClr val="tx2"/>
                    </a:solidFill>
                    <a:latin typeface="Calibri" pitchFamily="34" charset="0"/>
                  </a:rPr>
                  <a:t>Sparsification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b="1">
                    <a:solidFill>
                      <a:schemeClr val="tx2"/>
                    </a:solidFill>
                    <a:latin typeface="Calibri" pitchFamily="34" charset="0"/>
                  </a:rPr>
                  <a:t>0-8µs 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b="1">
                    <a:solidFill>
                      <a:schemeClr val="tx2"/>
                    </a:solidFill>
                    <a:latin typeface="Calibri" pitchFamily="34" charset="0"/>
                  </a:rPr>
                  <a:t>(0.5ns step)</a:t>
                </a:r>
              </a:p>
            </p:txBody>
          </p:sp>
        </p:grpSp>
        <p:grpSp>
          <p:nvGrpSpPr>
            <p:cNvPr id="22" name="Group 94"/>
            <p:cNvGrpSpPr>
              <a:grpSpLocks/>
            </p:cNvGrpSpPr>
            <p:nvPr/>
          </p:nvGrpSpPr>
          <p:grpSpPr bwMode="auto">
            <a:xfrm>
              <a:off x="3581400" y="1447800"/>
              <a:ext cx="1143000" cy="2667000"/>
              <a:chOff x="3581400" y="1447800"/>
              <a:chExt cx="1143000" cy="2667000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>
                <a:off x="3581576" y="1447800"/>
                <a:ext cx="0" cy="2667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4724667" y="3200400"/>
                <a:ext cx="0" cy="914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Group 93"/>
              <p:cNvGrpSpPr>
                <a:grpSpLocks/>
              </p:cNvGrpSpPr>
              <p:nvPr/>
            </p:nvGrpSpPr>
            <p:grpSpPr bwMode="auto">
              <a:xfrm>
                <a:off x="3581400" y="3810000"/>
                <a:ext cx="1143000" cy="286232"/>
                <a:chOff x="3581400" y="3810000"/>
                <a:chExt cx="1143000" cy="286232"/>
              </a:xfrm>
            </p:grpSpPr>
            <p:cxnSp>
              <p:nvCxnSpPr>
                <p:cNvPr id="88" name="Straight Arrow Connector 87"/>
                <p:cNvCxnSpPr/>
                <p:nvPr/>
              </p:nvCxnSpPr>
              <p:spPr>
                <a:xfrm>
                  <a:off x="3581576" y="3810000"/>
                  <a:ext cx="1143091" cy="0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86" name="TextBox 88"/>
                <p:cNvSpPr txBox="1">
                  <a:spLocks noChangeArrowheads="1"/>
                </p:cNvSpPr>
                <p:nvPr/>
              </p:nvSpPr>
              <p:spPr bwMode="auto">
                <a:xfrm>
                  <a:off x="3657600" y="3810000"/>
                  <a:ext cx="990600" cy="2862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b="1">
                      <a:solidFill>
                        <a:schemeClr val="tx2"/>
                      </a:solidFill>
                      <a:latin typeface="Calibri" pitchFamily="34" charset="0"/>
                    </a:rPr>
                    <a:t>Gate</a:t>
                  </a:r>
                </a:p>
              </p:txBody>
            </p:sp>
          </p:grpSp>
        </p:grpSp>
      </p:grpSp>
      <p:sp>
        <p:nvSpPr>
          <p:cNvPr id="3076" name="TextBox 96"/>
          <p:cNvSpPr txBox="1">
            <a:spLocks noChangeArrowheads="1"/>
          </p:cNvSpPr>
          <p:nvPr/>
        </p:nvSpPr>
        <p:spPr bwMode="auto">
          <a:xfrm>
            <a:off x="1066800" y="51054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dirty="0">
              <a:latin typeface="Calibri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475" b="5809"/>
          <a:stretch/>
        </p:blipFill>
        <p:spPr>
          <a:xfrm>
            <a:off x="304800" y="3084600"/>
            <a:ext cx="3919404" cy="324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1718" y="1265229"/>
            <a:ext cx="3503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Typical TDC spectrum without </a:t>
            </a:r>
            <a:r>
              <a:rPr lang="en-US" b="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sparsification</a:t>
            </a:r>
            <a:r>
              <a:rPr lang="en-US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Only 300ns window out of 1.5µs  full scale window has useful data </a:t>
            </a:r>
            <a:endParaRPr lang="en-US" b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105400" y="4495800"/>
            <a:ext cx="3503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Enabling of </a:t>
            </a:r>
            <a:r>
              <a:rPr lang="en-US" b="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sparsification</a:t>
            </a:r>
            <a:r>
              <a:rPr lang="en-US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allows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significantly reduce </a:t>
            </a:r>
            <a:r>
              <a:rPr lang="en-US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event size. All TDC modules have been tested to work in </a:t>
            </a:r>
            <a:r>
              <a:rPr lang="en-US" b="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sparsification</a:t>
            </a:r>
            <a:r>
              <a:rPr lang="en-US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mode. 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F4AD2-37E3-427D-A9FF-634C82F28DE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4/19/2015</a:t>
            </a: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APEX DAQ</a:t>
            </a:r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4648200" y="5943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be implemented ( </a:t>
            </a:r>
            <a:r>
              <a:rPr lang="en-US" dirty="0" err="1" smtClean="0"/>
              <a:t>Kalyan</a:t>
            </a:r>
            <a:r>
              <a:rPr lang="en-US" dirty="0" smtClean="0"/>
              <a:t> 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457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SciFi</a:t>
            </a:r>
            <a:r>
              <a:rPr lang="en-US" dirty="0" smtClean="0"/>
              <a:t>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FADC in each HRS</a:t>
            </a:r>
          </a:p>
          <a:p>
            <a:endParaRPr lang="en-US" dirty="0" smtClean="0"/>
          </a:p>
          <a:p>
            <a:r>
              <a:rPr lang="en-US" dirty="0" smtClean="0"/>
              <a:t>1 VME64X crate in each HRS</a:t>
            </a:r>
          </a:p>
          <a:p>
            <a:pPr lvl="1"/>
            <a:r>
              <a:rPr lang="en-US" dirty="0" smtClean="0"/>
              <a:t>21 slots</a:t>
            </a:r>
          </a:p>
          <a:p>
            <a:pPr lvl="1"/>
            <a:r>
              <a:rPr lang="en-US" dirty="0" smtClean="0"/>
              <a:t>Intel CPU readout</a:t>
            </a:r>
          </a:p>
          <a:p>
            <a:pPr lvl="1"/>
            <a:r>
              <a:rPr lang="en-US" dirty="0" smtClean="0"/>
              <a:t>100 MB/s sustained rate ( 5 x faster than Fastbus ) </a:t>
            </a:r>
          </a:p>
          <a:p>
            <a:r>
              <a:rPr lang="en-US" dirty="0" smtClean="0"/>
              <a:t>Could add Cerenkov and other detectors if more FADCs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1881M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Megawords /s : 40 MB/s – 20 MB/s sustained</a:t>
            </a:r>
          </a:p>
          <a:p>
            <a:r>
              <a:rPr lang="en-US" dirty="0" smtClean="0"/>
              <a:t>16 Hits/channel</a:t>
            </a:r>
          </a:p>
          <a:p>
            <a:r>
              <a:rPr lang="en-US" dirty="0" smtClean="0"/>
              <a:t>Conversion time : 12 us 13 bit – 9 us 12 bit</a:t>
            </a:r>
          </a:p>
          <a:p>
            <a:r>
              <a:rPr lang="en-US" b="1" dirty="0" smtClean="0"/>
              <a:t>AS-AK Handshake Time:</a:t>
            </a:r>
            <a:r>
              <a:rPr lang="en-US" dirty="0" smtClean="0"/>
              <a:t> 125 nsec typical, 150 nsec maximum. </a:t>
            </a:r>
            <a:br>
              <a:rPr lang="en-US" dirty="0" smtClean="0"/>
            </a:br>
            <a:r>
              <a:rPr lang="en-US" b="1" dirty="0" smtClean="0"/>
              <a:t>DS-DK Handshake Time: </a:t>
            </a:r>
            <a:r>
              <a:rPr lang="en-US" dirty="0" smtClean="0"/>
              <a:t>65 nsec typical, 75 </a:t>
            </a:r>
            <a:r>
              <a:rPr lang="en-US" dirty="0" err="1" smtClean="0"/>
              <a:t>nsec</a:t>
            </a:r>
            <a:r>
              <a:rPr lang="en-US" dirty="0" smtClean="0"/>
              <a:t> maximum.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5F71-495C-48BB-A74D-67C68C92F8D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1877S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10 Megawords /s = 40 MB/s , 20 MB/s sustained</a:t>
            </a:r>
          </a:p>
          <a:p>
            <a:r>
              <a:rPr lang="en-US" dirty="0" smtClean="0"/>
              <a:t>16 Hits/channel</a:t>
            </a:r>
          </a:p>
          <a:p>
            <a:r>
              <a:rPr lang="en-US" dirty="0" smtClean="0"/>
              <a:t>Conversion time : 1.2 us + 50 ns/hit </a:t>
            </a:r>
            <a:br>
              <a:rPr lang="en-US" dirty="0" smtClean="0"/>
            </a:br>
            <a:r>
              <a:rPr lang="en-US" dirty="0" smtClean="0"/>
              <a:t>1.75 us Min 7.6 us Max</a:t>
            </a:r>
          </a:p>
          <a:p>
            <a:r>
              <a:rPr lang="en-US" dirty="0" smtClean="0"/>
              <a:t>Suppression : windows with steps of 8 ns</a:t>
            </a:r>
          </a:p>
          <a:p>
            <a:r>
              <a:rPr lang="en-US" b="1" dirty="0" smtClean="0"/>
              <a:t>AS-AK Handshake Time:</a:t>
            </a:r>
            <a:r>
              <a:rPr lang="en-US" dirty="0" smtClean="0"/>
              <a:t> 125 nsec typical, 150 nsec maximum. </a:t>
            </a:r>
            <a:br>
              <a:rPr lang="en-US" dirty="0" smtClean="0"/>
            </a:br>
            <a:r>
              <a:rPr lang="en-US" b="1" dirty="0" smtClean="0"/>
              <a:t>DS-DK Handshake Time: </a:t>
            </a:r>
            <a:r>
              <a:rPr lang="en-US" dirty="0" smtClean="0"/>
              <a:t>65 nsec typical, 75 </a:t>
            </a:r>
            <a:r>
              <a:rPr lang="en-US" dirty="0" err="1" smtClean="0"/>
              <a:t>nsec</a:t>
            </a:r>
            <a:r>
              <a:rPr lang="en-US" dirty="0" smtClean="0"/>
              <a:t> maximum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5F71-495C-48BB-A74D-67C68C92F8D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F4AD2-37E3-427D-A9FF-634C82F28DE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4/19/2015</a:t>
            </a: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APEX DAQ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32848" y="1600200"/>
            <a:ext cx="432676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RHRS</a:t>
            </a:r>
          </a:p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172 </a:t>
            </a:r>
            <a:r>
              <a:rPr lang="en-US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amplitude channels –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FADC modules</a:t>
            </a:r>
          </a:p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1516 time channels – 16 TDC modules</a:t>
            </a:r>
          </a:p>
          <a:p>
            <a:pPr algn="ctr" eaLnBrk="1" hangingPunct="1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Crate 1: 5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TDC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Crate 2: 5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TDC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Crate 3: 6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TDC</a:t>
            </a:r>
          </a:p>
          <a:p>
            <a:pPr algn="ctr" eaLnBrk="1" hangingPunct="1"/>
            <a:r>
              <a:rPr lang="en-US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Crate 4: 11+4 FADC fits in one crate</a:t>
            </a:r>
            <a:endParaRPr lang="ru-RU" b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0758" y="1600200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LHRS</a:t>
            </a:r>
          </a:p>
          <a:p>
            <a:pPr algn="ctr" eaLnBrk="1" hangingPunct="1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112 amplitude channels – 7 ADC modules</a:t>
            </a:r>
            <a:endParaRPr lang="en-US" b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1516 time channels – 16 TDC modules</a:t>
            </a:r>
          </a:p>
          <a:p>
            <a:pPr algn="ctr" eaLnBrk="1" hangingPunct="1"/>
            <a:endParaRPr lang="en-US" b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Crate 1: 5 TDC </a:t>
            </a:r>
          </a:p>
          <a:p>
            <a:pPr lvl="2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Crate 2: 5 TDC </a:t>
            </a:r>
          </a:p>
          <a:p>
            <a:pPr lvl="2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Crate 3: 6 TDC </a:t>
            </a:r>
          </a:p>
          <a:p>
            <a:pPr lvl="2"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Crate 4: 7 + 4 FADC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2099" y="4879867"/>
            <a:ext cx="61722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Gain from 1.4 us  up to 7.25 us encoding depending on VDC occupancy 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Deadtime dominated by VDC data transfer 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26 FADCs ~ 130 K$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Might be able to borrow from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JLab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ADC channels on FADC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490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size TDCs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4 x 368 = 1472 channels</a:t>
            </a:r>
          </a:p>
          <a:p>
            <a:r>
              <a:rPr lang="en-US" dirty="0" smtClean="0"/>
              <a:t>368 = 4 TDCs</a:t>
            </a:r>
          </a:p>
          <a:p>
            <a:r>
              <a:rPr lang="en-US" dirty="0" smtClean="0"/>
              <a:t>Cluster 5 wires = 2 + 5 = 7 words = 28 bytes</a:t>
            </a:r>
          </a:p>
          <a:p>
            <a:r>
              <a:rPr lang="en-US" dirty="0" smtClean="0"/>
              <a:t>Time transfer crate block transfer : </a:t>
            </a:r>
          </a:p>
          <a:p>
            <a:pPr lvl="1"/>
            <a:r>
              <a:rPr lang="en-US" dirty="0" smtClean="0"/>
              <a:t>50 us + 2 /16 * 5 = 51 us</a:t>
            </a:r>
          </a:p>
          <a:p>
            <a:r>
              <a:rPr lang="en-US" dirty="0" smtClean="0"/>
              <a:t>Time transfer standard :</a:t>
            </a:r>
          </a:p>
          <a:p>
            <a:pPr lvl="1"/>
            <a:r>
              <a:rPr lang="en-US" dirty="0"/>
              <a:t>7</a:t>
            </a:r>
            <a:r>
              <a:rPr lang="en-US" dirty="0" smtClean="0"/>
              <a:t> * ( 150 + 75 ) = 7 x 225 = 1.575 us</a:t>
            </a:r>
          </a:p>
          <a:p>
            <a:r>
              <a:rPr lang="en-US" dirty="0" smtClean="0"/>
              <a:t>Block transfer saves time for more than 222 words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TDCs on VME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 VME64X crates available from DVCS</a:t>
            </a:r>
          </a:p>
          <a:p>
            <a:r>
              <a:rPr lang="en-US" dirty="0" smtClean="0"/>
              <a:t>3 VXS crates </a:t>
            </a:r>
          </a:p>
          <a:p>
            <a:r>
              <a:rPr lang="en-US" dirty="0" smtClean="0"/>
              <a:t>Need 1472 channels for each HRS</a:t>
            </a:r>
          </a:p>
          <a:p>
            <a:pPr lvl="1"/>
            <a:r>
              <a:rPr lang="en-US" dirty="0" smtClean="0"/>
              <a:t>CAEN 1190 : 12 TDCs = 120 K$</a:t>
            </a:r>
          </a:p>
          <a:p>
            <a:pPr lvl="1"/>
            <a:r>
              <a:rPr lang="en-US" dirty="0" smtClean="0"/>
              <a:t>VETROC : 12 VETROC = 60 K$</a:t>
            </a:r>
          </a:p>
          <a:p>
            <a:pPr lvl="1"/>
            <a:r>
              <a:rPr lang="en-US" dirty="0" smtClean="0"/>
              <a:t>F1 : 24 F1 </a:t>
            </a:r>
          </a:p>
          <a:p>
            <a:r>
              <a:rPr lang="en-US" dirty="0" smtClean="0"/>
              <a:t>Max 240 K$, can do 120 K$ with JLAB VETROC</a:t>
            </a:r>
          </a:p>
          <a:p>
            <a:r>
              <a:rPr lang="en-US" dirty="0" smtClean="0"/>
              <a:t>Need 48 F1 ( most likely not enough )</a:t>
            </a:r>
          </a:p>
          <a:p>
            <a:r>
              <a:rPr lang="en-US" dirty="0" smtClean="0"/>
              <a:t>Can mix F1 and VETROC</a:t>
            </a:r>
          </a:p>
          <a:p>
            <a:r>
              <a:rPr lang="en-US" dirty="0" smtClean="0"/>
              <a:t>Improvement :</a:t>
            </a:r>
          </a:p>
          <a:p>
            <a:pPr lvl="1"/>
            <a:r>
              <a:rPr lang="en-US" dirty="0" smtClean="0"/>
              <a:t> x2 with 1 crate 9 KHz</a:t>
            </a:r>
          </a:p>
          <a:p>
            <a:pPr lvl="1"/>
            <a:r>
              <a:rPr lang="en-US" dirty="0" smtClean="0"/>
              <a:t> x4 with 2 crates 18 KHz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Event Blocking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435850" y="2282825"/>
            <a:ext cx="990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TextBox 30"/>
          <p:cNvSpPr txBox="1">
            <a:spLocks noChangeArrowheads="1"/>
          </p:cNvSpPr>
          <p:nvPr/>
        </p:nvSpPr>
        <p:spPr bwMode="auto">
          <a:xfrm>
            <a:off x="7480300" y="2249488"/>
            <a:ext cx="990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Readout</a:t>
            </a:r>
            <a:endParaRPr lang="en-US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81000" y="1219200"/>
            <a:ext cx="7458153" cy="4495129"/>
            <a:chOff x="381000" y="1219200"/>
            <a:chExt cx="7458738" cy="4495843"/>
          </a:xfrm>
        </p:grpSpPr>
        <p:sp>
          <p:nvSpPr>
            <p:cNvPr id="4" name="Rectangle 3"/>
            <p:cNvSpPr/>
            <p:nvPr/>
          </p:nvSpPr>
          <p:spPr>
            <a:xfrm>
              <a:off x="957308" y="1600261"/>
              <a:ext cx="46041" cy="685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38643" y="1600261"/>
              <a:ext cx="46042" cy="685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732679" y="1600261"/>
              <a:ext cx="46041" cy="685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606076" y="1600261"/>
              <a:ext cx="46041" cy="685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06" name="TextBox 7"/>
            <p:cNvSpPr txBox="1">
              <a:spLocks noChangeArrowheads="1"/>
            </p:cNvSpPr>
            <p:nvPr/>
          </p:nvSpPr>
          <p:spPr bwMode="auto">
            <a:xfrm>
              <a:off x="381000" y="1219200"/>
              <a:ext cx="9276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Calibri" pitchFamily="34" charset="0"/>
                </a:rPr>
                <a:t>Triggers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784460" y="2286169"/>
              <a:ext cx="99067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990648" y="2286169"/>
              <a:ext cx="816039" cy="0"/>
            </a:xfrm>
            <a:prstGeom prst="straightConnector1">
              <a:avLst/>
            </a:prstGeom>
            <a:ln>
              <a:solidFill>
                <a:schemeClr val="accent2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9" name="TextBox 18"/>
            <p:cNvSpPr txBox="1">
              <a:spLocks noChangeArrowheads="1"/>
            </p:cNvSpPr>
            <p:nvPr/>
          </p:nvSpPr>
          <p:spPr bwMode="auto">
            <a:xfrm>
              <a:off x="1828616" y="2252832"/>
              <a:ext cx="990862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  <a:latin typeface="Calibri" pitchFamily="34" charset="0"/>
                </a:rPr>
                <a:t>Readout</a:t>
              </a:r>
              <a:endParaRPr lang="en-US" b="1" dirty="0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sp>
          <p:nvSpPr>
            <p:cNvPr id="4110" name="TextBox 19"/>
            <p:cNvSpPr txBox="1">
              <a:spLocks noChangeArrowheads="1"/>
            </p:cNvSpPr>
            <p:nvPr/>
          </p:nvSpPr>
          <p:spPr bwMode="auto">
            <a:xfrm>
              <a:off x="838200" y="2252832"/>
              <a:ext cx="1120395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2"/>
                  </a:solidFill>
                  <a:latin typeface="Calibri" pitchFamily="34" charset="0"/>
                </a:rPr>
                <a:t>Overhead</a:t>
              </a:r>
              <a:endParaRPr lang="en-US" b="1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3656270" y="2282994"/>
              <a:ext cx="99067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2862458" y="2282994"/>
              <a:ext cx="816039" cy="0"/>
            </a:xfrm>
            <a:prstGeom prst="straightConnector1">
              <a:avLst/>
            </a:prstGeom>
            <a:ln>
              <a:solidFill>
                <a:schemeClr val="accent2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3" name="TextBox 22"/>
            <p:cNvSpPr txBox="1">
              <a:spLocks noChangeArrowheads="1"/>
            </p:cNvSpPr>
            <p:nvPr/>
          </p:nvSpPr>
          <p:spPr bwMode="auto">
            <a:xfrm>
              <a:off x="3700448" y="2249269"/>
              <a:ext cx="990862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  <a:latin typeface="Calibri" pitchFamily="34" charset="0"/>
                </a:rPr>
                <a:t>Readout</a:t>
              </a:r>
              <a:endParaRPr lang="en-US" b="1" dirty="0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sp>
          <p:nvSpPr>
            <p:cNvPr id="4114" name="TextBox 23"/>
            <p:cNvSpPr txBox="1">
              <a:spLocks noChangeArrowheads="1"/>
            </p:cNvSpPr>
            <p:nvPr/>
          </p:nvSpPr>
          <p:spPr bwMode="auto">
            <a:xfrm>
              <a:off x="2710032" y="2249269"/>
              <a:ext cx="1120395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2"/>
                  </a:solidFill>
                  <a:latin typeface="Calibri" pitchFamily="34" charset="0"/>
                </a:rPr>
                <a:t>Overhead</a:t>
              </a:r>
              <a:endParaRPr lang="en-US" b="1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5563006" y="2282994"/>
              <a:ext cx="99067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767607" y="2282994"/>
              <a:ext cx="816039" cy="0"/>
            </a:xfrm>
            <a:prstGeom prst="straightConnector1">
              <a:avLst/>
            </a:prstGeom>
            <a:ln>
              <a:solidFill>
                <a:schemeClr val="accent2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7" name="TextBox 26"/>
            <p:cNvSpPr txBox="1">
              <a:spLocks noChangeArrowheads="1"/>
            </p:cNvSpPr>
            <p:nvPr/>
          </p:nvSpPr>
          <p:spPr bwMode="auto">
            <a:xfrm>
              <a:off x="5606342" y="2249269"/>
              <a:ext cx="990862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  <a:latin typeface="Calibri" pitchFamily="34" charset="0"/>
                </a:rPr>
                <a:t>Readout</a:t>
              </a:r>
              <a:endParaRPr lang="en-US" b="1" dirty="0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sp>
          <p:nvSpPr>
            <p:cNvPr id="4118" name="TextBox 27"/>
            <p:cNvSpPr txBox="1">
              <a:spLocks noChangeArrowheads="1"/>
            </p:cNvSpPr>
            <p:nvPr/>
          </p:nvSpPr>
          <p:spPr bwMode="auto">
            <a:xfrm>
              <a:off x="4615926" y="2249269"/>
              <a:ext cx="1120395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2"/>
                  </a:solidFill>
                  <a:latin typeface="Calibri" pitchFamily="34" charset="0"/>
                </a:rPr>
                <a:t>Overhead</a:t>
              </a:r>
              <a:endParaRPr lang="en-US" b="1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6642591" y="2282994"/>
              <a:ext cx="814452" cy="0"/>
            </a:xfrm>
            <a:prstGeom prst="straightConnector1">
              <a:avLst/>
            </a:prstGeom>
            <a:ln>
              <a:solidFill>
                <a:schemeClr val="accent2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0" name="TextBox 31"/>
            <p:cNvSpPr txBox="1">
              <a:spLocks noChangeArrowheads="1"/>
            </p:cNvSpPr>
            <p:nvPr/>
          </p:nvSpPr>
          <p:spPr bwMode="auto">
            <a:xfrm>
              <a:off x="6489546" y="2249269"/>
              <a:ext cx="1120395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2"/>
                  </a:solidFill>
                  <a:latin typeface="Calibri" pitchFamily="34" charset="0"/>
                </a:rPr>
                <a:t>Overhead</a:t>
              </a:r>
              <a:endParaRPr lang="en-US" b="1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048209" y="4724957"/>
              <a:ext cx="46042" cy="685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23" name="TextBox 34"/>
            <p:cNvSpPr txBox="1">
              <a:spLocks noChangeArrowheads="1"/>
            </p:cNvSpPr>
            <p:nvPr/>
          </p:nvSpPr>
          <p:spPr bwMode="auto">
            <a:xfrm>
              <a:off x="609600" y="4267200"/>
              <a:ext cx="9276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Calibri" pitchFamily="34" charset="0"/>
                </a:rPr>
                <a:t>Triggers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3875362" y="5410866"/>
              <a:ext cx="99067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3081550" y="5410866"/>
              <a:ext cx="814451" cy="0"/>
            </a:xfrm>
            <a:prstGeom prst="straightConnector1">
              <a:avLst/>
            </a:prstGeom>
            <a:ln>
              <a:solidFill>
                <a:schemeClr val="accent2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6" name="TextBox 37"/>
            <p:cNvSpPr txBox="1">
              <a:spLocks noChangeArrowheads="1"/>
            </p:cNvSpPr>
            <p:nvPr/>
          </p:nvSpPr>
          <p:spPr bwMode="auto">
            <a:xfrm>
              <a:off x="3875258" y="5340301"/>
              <a:ext cx="990862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  <a:latin typeface="Calibri" pitchFamily="34" charset="0"/>
                </a:rPr>
                <a:t>Readout</a:t>
              </a:r>
              <a:endParaRPr lang="en-US" b="1" dirty="0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4866040" y="5414041"/>
              <a:ext cx="99067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8" name="TextBox 39"/>
            <p:cNvSpPr txBox="1">
              <a:spLocks noChangeArrowheads="1"/>
            </p:cNvSpPr>
            <p:nvPr/>
          </p:nvSpPr>
          <p:spPr bwMode="auto">
            <a:xfrm>
              <a:off x="4865858" y="5344758"/>
              <a:ext cx="990862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  <a:latin typeface="Calibri" pitchFamily="34" charset="0"/>
                </a:rPr>
                <a:t>Readout</a:t>
              </a:r>
              <a:endParaRPr lang="en-US" b="1" dirty="0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858305" y="5414041"/>
              <a:ext cx="989091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0" name="TextBox 41"/>
            <p:cNvSpPr txBox="1">
              <a:spLocks noChangeArrowheads="1"/>
            </p:cNvSpPr>
            <p:nvPr/>
          </p:nvSpPr>
          <p:spPr bwMode="auto">
            <a:xfrm>
              <a:off x="5857352" y="5343864"/>
              <a:ext cx="990862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  <a:latin typeface="Calibri" pitchFamily="34" charset="0"/>
                </a:rPr>
                <a:t>Readout</a:t>
              </a:r>
              <a:endParaRPr lang="en-US" b="1" dirty="0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6848982" y="5415629"/>
              <a:ext cx="99067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2" name="TextBox 43"/>
            <p:cNvSpPr txBox="1">
              <a:spLocks noChangeArrowheads="1"/>
            </p:cNvSpPr>
            <p:nvPr/>
          </p:nvSpPr>
          <p:spPr bwMode="auto">
            <a:xfrm>
              <a:off x="6848876" y="5345652"/>
              <a:ext cx="990862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  <a:latin typeface="Calibri" pitchFamily="34" charset="0"/>
                </a:rPr>
                <a:t>Readout</a:t>
              </a:r>
              <a:endParaRPr lang="en-US" b="1" dirty="0">
                <a:solidFill>
                  <a:schemeClr val="tx2"/>
                </a:solidFill>
                <a:latin typeface="Calibri" pitchFamily="34" charset="0"/>
              </a:endParaRPr>
            </a:p>
          </p:txBody>
        </p:sp>
        <p:sp>
          <p:nvSpPr>
            <p:cNvPr id="4133" name="TextBox 44"/>
            <p:cNvSpPr txBox="1">
              <a:spLocks noChangeArrowheads="1"/>
            </p:cNvSpPr>
            <p:nvPr/>
          </p:nvSpPr>
          <p:spPr bwMode="auto">
            <a:xfrm>
              <a:off x="2903353" y="5340301"/>
              <a:ext cx="1120395" cy="369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2"/>
                  </a:solidFill>
                  <a:latin typeface="Calibri" pitchFamily="34" charset="0"/>
                </a:rPr>
                <a:t>Overhead</a:t>
              </a:r>
              <a:endParaRPr lang="en-US" b="1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20813" y="4724957"/>
              <a:ext cx="46041" cy="685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676502" y="4724957"/>
              <a:ext cx="46042" cy="685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362355" y="4724957"/>
              <a:ext cx="46042" cy="685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2" name="TextBox 32"/>
          <p:cNvSpPr txBox="1">
            <a:spLocks noChangeArrowheads="1"/>
          </p:cNvSpPr>
          <p:nvPr/>
        </p:nvSpPr>
        <p:spPr bwMode="auto">
          <a:xfrm>
            <a:off x="2057400" y="3199002"/>
            <a:ext cx="2697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latin typeface="Calibri" pitchFamily="34" charset="0"/>
              </a:rPr>
              <a:t>For one channel readout.</a:t>
            </a:r>
          </a:p>
          <a:p>
            <a:pPr algn="just"/>
            <a:endParaRPr lang="en-US" b="1" dirty="0">
              <a:latin typeface="Calibri" pitchFamily="34" charset="0"/>
            </a:endParaRPr>
          </a:p>
          <a:p>
            <a:pPr algn="just"/>
            <a:r>
              <a:rPr lang="en-US" b="1" dirty="0" smtClean="0">
                <a:latin typeface="Calibri" pitchFamily="34" charset="0"/>
              </a:rPr>
              <a:t>4 events no EB – 280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µs</a:t>
            </a:r>
          </a:p>
          <a:p>
            <a:pPr algn="just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4 events with EB – 220 µs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F4AD2-37E3-427D-A9FF-634C82F28DE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4/19/2015</a:t>
            </a: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APEX DAQ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53683" y="2497123"/>
            <a:ext cx="7318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 20µs        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50µs         </a:t>
            </a:r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20µs         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50µs</a:t>
            </a:r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         20µs        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50µs         </a:t>
            </a:r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20µs         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50µs</a:t>
            </a:r>
            <a:endParaRPr lang="ru-RU" b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21371" y="5583356"/>
            <a:ext cx="468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 20µs        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50µs         </a:t>
            </a:r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alibri" pitchFamily="34" charset="0"/>
              </a:rPr>
              <a:t>50µs</a:t>
            </a:r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          </a:t>
            </a:r>
            <a:r>
              <a:rPr lang="en-US" b="1" dirty="0" err="1" smtClean="0">
                <a:solidFill>
                  <a:schemeClr val="tx2"/>
                </a:solidFill>
                <a:latin typeface="Calibri" pitchFamily="34" charset="0"/>
              </a:rPr>
              <a:t>50µs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         </a:t>
            </a:r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 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50µs</a:t>
            </a:r>
            <a:endParaRPr lang="ru-RU" b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32"/>
          <p:cNvSpPr txBox="1">
            <a:spLocks noChangeArrowheads="1"/>
          </p:cNvSpPr>
          <p:nvPr/>
        </p:nvSpPr>
        <p:spPr bwMode="auto">
          <a:xfrm>
            <a:off x="5257800" y="3047710"/>
            <a:ext cx="251479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latin typeface="Calibri" pitchFamily="34" charset="0"/>
              </a:rPr>
              <a:t>Readout time is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50 µs + 2 µs per 16 channel. </a:t>
            </a:r>
          </a:p>
          <a:p>
            <a:pPr algn="just"/>
            <a:endParaRPr lang="en-US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64 channels – 58 µs</a:t>
            </a:r>
          </a:p>
          <a:p>
            <a:pPr algn="just"/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128 channels – 66 µs</a:t>
            </a:r>
            <a:endParaRPr lang="en-US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003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HRS</a:t>
            </a:r>
          </a:p>
          <a:p>
            <a:r>
              <a:rPr lang="en-US" dirty="0" smtClean="0"/>
              <a:t>Channel count</a:t>
            </a:r>
          </a:p>
          <a:p>
            <a:r>
              <a:rPr lang="en-US" dirty="0" smtClean="0"/>
              <a:t>Trigger rates</a:t>
            </a:r>
          </a:p>
          <a:p>
            <a:r>
              <a:rPr lang="en-US" dirty="0" smtClean="0"/>
              <a:t>Triggers</a:t>
            </a:r>
          </a:p>
          <a:p>
            <a:r>
              <a:rPr lang="en-US" dirty="0" smtClean="0"/>
              <a:t>Deadtime using 3 crates</a:t>
            </a:r>
          </a:p>
          <a:p>
            <a:r>
              <a:rPr lang="en-US" dirty="0" smtClean="0"/>
              <a:t>TDC </a:t>
            </a:r>
            <a:r>
              <a:rPr lang="en-US" dirty="0" err="1" smtClean="0"/>
              <a:t>sparsicification</a:t>
            </a:r>
            <a:endParaRPr lang="en-US" dirty="0" smtClean="0"/>
          </a:p>
          <a:p>
            <a:r>
              <a:rPr lang="en-US" dirty="0" err="1" smtClean="0"/>
              <a:t>Sci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readout</a:t>
            </a:r>
          </a:p>
          <a:p>
            <a:r>
              <a:rPr lang="en-US" dirty="0" smtClean="0"/>
              <a:t>Possible upgrades</a:t>
            </a:r>
          </a:p>
          <a:p>
            <a:pPr lvl="1"/>
            <a:r>
              <a:rPr lang="en-US" dirty="0" smtClean="0"/>
              <a:t>FADC</a:t>
            </a:r>
          </a:p>
          <a:p>
            <a:pPr lvl="1"/>
            <a:r>
              <a:rPr lang="en-US" dirty="0" smtClean="0"/>
              <a:t>TDC</a:t>
            </a:r>
          </a:p>
          <a:p>
            <a:pPr lvl="1"/>
            <a:r>
              <a:rPr lang="en-US" dirty="0" smtClean="0"/>
              <a:t>Event blocking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Event Blocking test results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F4AD2-37E3-427D-A9FF-634C82F28DE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4/19/2015</a:t>
            </a: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APEX DAQ</a:t>
            </a:r>
            <a:endParaRPr lang="en-US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43113443"/>
              </p:ext>
            </p:extLst>
          </p:nvPr>
        </p:nvGraphicFramePr>
        <p:xfrm>
          <a:off x="1524000" y="284988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Event Blocking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Number of channels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Number of modules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Life time (%)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43044" y="14478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 kHz rate</a:t>
            </a:r>
          </a:p>
          <a:p>
            <a:pPr marL="285750" indent="-285750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New TI version 3</a:t>
            </a:r>
          </a:p>
          <a:p>
            <a:pPr marL="285750" indent="-285750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Linux CPU</a:t>
            </a:r>
            <a:endParaRPr lang="ru-RU" sz="2400" b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84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blocking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improve up to 30 % deadtime</a:t>
            </a:r>
          </a:p>
          <a:p>
            <a:pPr lvl="1"/>
            <a:r>
              <a:rPr lang="en-US" dirty="0" smtClean="0"/>
              <a:t>4.5 KHz to 5.8 KHz</a:t>
            </a:r>
          </a:p>
          <a:p>
            <a:r>
              <a:rPr lang="en-US" dirty="0" smtClean="0"/>
              <a:t>Depends on rate and event size</a:t>
            </a:r>
          </a:p>
          <a:p>
            <a:r>
              <a:rPr lang="en-US" dirty="0" smtClean="0"/>
              <a:t>Need 5 new TI for each HRS = 10 TI and new TS</a:t>
            </a:r>
          </a:p>
          <a:p>
            <a:endParaRPr lang="en-US" dirty="0"/>
          </a:p>
          <a:p>
            <a:r>
              <a:rPr lang="en-US" dirty="0" smtClean="0"/>
              <a:t>If all VME and event blocking : up 200 KHz rate expected</a:t>
            </a:r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Using TDC </a:t>
            </a:r>
            <a:r>
              <a:rPr lang="en-US" dirty="0" err="1" smtClean="0"/>
              <a:t>sparsification</a:t>
            </a:r>
            <a:r>
              <a:rPr lang="en-US" dirty="0" smtClean="0"/>
              <a:t> should reach 4.5 KHz with 10 % deadtime</a:t>
            </a:r>
          </a:p>
          <a:p>
            <a:endParaRPr lang="en-US" dirty="0" smtClean="0"/>
          </a:p>
          <a:p>
            <a:r>
              <a:rPr lang="en-US" dirty="0" smtClean="0"/>
              <a:t>Use of 3 </a:t>
            </a:r>
            <a:r>
              <a:rPr lang="en-US" dirty="0" err="1" smtClean="0"/>
              <a:t>fastbus</a:t>
            </a:r>
            <a:r>
              <a:rPr lang="en-US" dirty="0" smtClean="0"/>
              <a:t> crates helps reduce deadtime</a:t>
            </a:r>
            <a:endParaRPr lang="en-US" dirty="0"/>
          </a:p>
          <a:p>
            <a:r>
              <a:rPr lang="en-US" dirty="0" smtClean="0"/>
              <a:t>Will try implement event blocking but needs hardware , testing and modification of analysis software </a:t>
            </a:r>
          </a:p>
          <a:p>
            <a:r>
              <a:rPr lang="en-US" dirty="0" smtClean="0"/>
              <a:t>Optimize transfer depending on event size</a:t>
            </a:r>
          </a:p>
          <a:p>
            <a:r>
              <a:rPr lang="en-US" dirty="0" smtClean="0"/>
              <a:t>Options for upgrade for some costs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entury" pitchFamily="18" charset="0"/>
                <a:cs typeface="Times New Roman" pitchFamily="18" charset="0"/>
              </a:rPr>
              <a:t>HRS Detectors </a:t>
            </a:r>
            <a:endParaRPr lang="en-US" sz="3200" dirty="0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7795" y="4876800"/>
            <a:ext cx="1905000" cy="76200"/>
          </a:xfrm>
          <a:prstGeom prst="rect">
            <a:avLst/>
          </a:prstGeom>
          <a:solidFill>
            <a:srgbClr val="3443D2"/>
          </a:solidFill>
          <a:ln>
            <a:solidFill>
              <a:srgbClr val="3443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9195" y="5105400"/>
            <a:ext cx="1905000" cy="76200"/>
          </a:xfrm>
          <a:prstGeom prst="rect">
            <a:avLst/>
          </a:prstGeom>
          <a:solidFill>
            <a:srgbClr val="3443D2"/>
          </a:solidFill>
          <a:ln>
            <a:solidFill>
              <a:srgbClr val="3443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26395" y="4572000"/>
            <a:ext cx="1106488" cy="106567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8900000">
            <a:off x="2209631" y="5562278"/>
            <a:ext cx="1338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entury" pitchFamily="18" charset="0"/>
                <a:cs typeface="Times New Roman" pitchFamily="18" charset="0"/>
              </a:rPr>
              <a:t>Central Ray</a:t>
            </a:r>
            <a:endParaRPr lang="en-US" sz="1600" dirty="0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rot="2700000">
            <a:off x="2729670" y="4050733"/>
            <a:ext cx="2254240" cy="45719"/>
          </a:xfrm>
          <a:prstGeom prst="rect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 rot="2700000">
            <a:off x="3484406" y="2697210"/>
            <a:ext cx="2101379" cy="148477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507595" y="20574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 rot="2700000">
            <a:off x="4117433" y="2771499"/>
            <a:ext cx="2254240" cy="45719"/>
          </a:xfrm>
          <a:prstGeom prst="rect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4659995" y="22098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812395" y="23622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964795" y="25146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5117195" y="26670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5269595" y="28194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421995" y="29718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5574395" y="31242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5726795" y="32766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5879195" y="3429000"/>
            <a:ext cx="76200" cy="76200"/>
          </a:xfrm>
          <a:prstGeom prst="ellipse">
            <a:avLst/>
          </a:prstGeom>
          <a:solidFill>
            <a:srgbClr val="EB1B1B"/>
          </a:solidFill>
          <a:ln>
            <a:solidFill>
              <a:srgbClr val="EB1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" pitchFamily="18" charset="0"/>
              <a:cs typeface="Times New Roman" pitchFamily="18" charset="0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700000">
            <a:off x="4262659" y="2392230"/>
            <a:ext cx="2535476" cy="357445"/>
          </a:xfrm>
          <a:prstGeom prst="rect">
            <a:avLst/>
          </a:prstGeom>
          <a:noFill/>
          <a:ln w="2222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41" name="TextBox 40"/>
          <p:cNvSpPr txBox="1"/>
          <p:nvPr/>
        </p:nvSpPr>
        <p:spPr>
          <a:xfrm>
            <a:off x="1676400" y="2861846"/>
            <a:ext cx="904543" cy="338554"/>
          </a:xfrm>
          <a:prstGeom prst="rect">
            <a:avLst/>
          </a:prstGeom>
          <a:solidFill>
            <a:srgbClr val="EB1B1B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2 PMTs</a:t>
            </a:r>
            <a:endParaRPr lang="en-US" sz="1600" b="1" dirty="0">
              <a:solidFill>
                <a:schemeClr val="bg1"/>
              </a:solidFill>
              <a:latin typeface="Century" pitchFamily="18" charset="0"/>
              <a:cs typeface="Times New Roman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6477000" y="3362980"/>
            <a:ext cx="304800" cy="44702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75137" y="990600"/>
            <a:ext cx="930063" cy="523220"/>
          </a:xfrm>
          <a:prstGeom prst="rect">
            <a:avLst/>
          </a:prstGeom>
          <a:solidFill>
            <a:srgbClr val="EB1B1B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S2m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24400" y="5334000"/>
            <a:ext cx="273183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Gas Cherenkov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 flipV="1">
            <a:off x="5486400" y="4419600"/>
            <a:ext cx="533400" cy="838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52400" y="4230469"/>
            <a:ext cx="1905000" cy="646331"/>
          </a:xfrm>
          <a:prstGeom prst="rect">
            <a:avLst/>
          </a:prstGeom>
          <a:solidFill>
            <a:srgbClr val="3443D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Total 4 layers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368 wires each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3733800"/>
            <a:ext cx="982961" cy="523220"/>
          </a:xfrm>
          <a:prstGeom prst="rect">
            <a:avLst/>
          </a:prstGeom>
          <a:solidFill>
            <a:srgbClr val="3443D2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VDC</a:t>
            </a:r>
            <a:endParaRPr lang="en-US" sz="2800" b="1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28800" y="2362200"/>
            <a:ext cx="611065" cy="523220"/>
          </a:xfrm>
          <a:prstGeom prst="rect">
            <a:avLst/>
          </a:prstGeom>
          <a:solidFill>
            <a:srgbClr val="EB1B1B"/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S0</a:t>
            </a:r>
            <a:endParaRPr lang="en-US" b="1" dirty="0" smtClean="0">
              <a:solidFill>
                <a:schemeClr val="bg1"/>
              </a:solidFill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438400" y="1513820"/>
            <a:ext cx="1218603" cy="338554"/>
          </a:xfrm>
          <a:prstGeom prst="rect">
            <a:avLst/>
          </a:prstGeom>
          <a:solidFill>
            <a:srgbClr val="EB1B1B"/>
          </a:solidFill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16 Paddles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562600" y="5833646"/>
            <a:ext cx="1018356" cy="33855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10 PMTs</a:t>
            </a:r>
            <a:endParaRPr lang="en-US" sz="1600" b="1" dirty="0">
              <a:solidFill>
                <a:schemeClr val="bg1"/>
              </a:solidFill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705600" y="4648200"/>
            <a:ext cx="2133600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2 segmented layers of lead glass blocks</a:t>
            </a:r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4870-5B3F-454B-96E3-E387A2C76973}" type="slidenum">
              <a:rPr lang="en-US" sz="2000" smtClean="0">
                <a:solidFill>
                  <a:schemeClr val="tx1"/>
                </a:solidFill>
                <a:latin typeface="Century" pitchFamily="18" charset="0"/>
              </a:rPr>
              <a:pPr/>
              <a:t>3</a:t>
            </a:fld>
            <a:endParaRPr lang="en-US" sz="2000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1219200" y="3962400"/>
            <a:ext cx="1524000" cy="1371600"/>
          </a:xfrm>
          <a:prstGeom prst="arc">
            <a:avLst>
              <a:gd name="adj1" fmla="val 15479841"/>
              <a:gd name="adj2" fmla="val 21371021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c 60"/>
          <p:cNvSpPr/>
          <p:nvPr/>
        </p:nvSpPr>
        <p:spPr>
          <a:xfrm rot="13944314" flipH="1">
            <a:off x="2015641" y="2438309"/>
            <a:ext cx="1828800" cy="1371600"/>
          </a:xfrm>
          <a:prstGeom prst="arc">
            <a:avLst>
              <a:gd name="adj1" fmla="val 15155876"/>
              <a:gd name="adj2" fmla="val 0"/>
            </a:avLst>
          </a:prstGeom>
          <a:ln w="190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c 61"/>
          <p:cNvSpPr/>
          <p:nvPr/>
        </p:nvSpPr>
        <p:spPr>
          <a:xfrm>
            <a:off x="3200400" y="1371600"/>
            <a:ext cx="1219200" cy="1524000"/>
          </a:xfrm>
          <a:prstGeom prst="arc">
            <a:avLst>
              <a:gd name="adj1" fmla="val 16200000"/>
              <a:gd name="adj2" fmla="val 19765386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42" name="Date Placeholder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00000">
            <a:off x="4406421" y="2087880"/>
            <a:ext cx="2456688" cy="701040"/>
          </a:xfrm>
          <a:prstGeom prst="rect">
            <a:avLst/>
          </a:prstGeom>
          <a:ln w="19050">
            <a:solidFill>
              <a:srgbClr val="92D05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6553200" y="3733800"/>
            <a:ext cx="236220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R</a:t>
            </a:r>
            <a:r>
              <a:rPr lang="en-US" sz="28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HRS </a:t>
            </a:r>
            <a:endParaRPr lang="en-US" sz="2800" b="1" dirty="0" smtClean="0">
              <a:solidFill>
                <a:schemeClr val="bg1"/>
              </a:solidFill>
              <a:latin typeface="Century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entury" pitchFamily="18" charset="0"/>
                <a:cs typeface="Times New Roman" pitchFamily="18" charset="0"/>
              </a:rPr>
              <a:t>Calorimeter</a:t>
            </a:r>
            <a:endParaRPr lang="en-US" sz="2800" b="1" dirty="0">
              <a:solidFill>
                <a:schemeClr val="bg1"/>
              </a:solidFill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 rot="18943806">
            <a:off x="6100979" y="599394"/>
            <a:ext cx="202452" cy="2716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7467600" y="144780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 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649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7" grpId="0" animBg="1"/>
      <p:bldP spid="46" grpId="0" animBg="1"/>
      <p:bldP spid="49" grpId="0" animBg="1"/>
      <p:bldP spid="47" grpId="0" animBg="1"/>
      <p:bldP spid="52" grpId="0" animBg="1"/>
      <p:bldP spid="54" grpId="0" animBg="1"/>
      <p:bldP spid="55" grpId="0" animBg="1"/>
      <p:bldP spid="56" grpId="0" animBg="1"/>
      <p:bldP spid="59" grpId="0" animBg="1"/>
      <p:bldP spid="61" grpId="0" animBg="1"/>
      <p:bldP spid="62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Detector channels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F4AD2-37E3-427D-A9FF-634C82F28DE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4/19/2015</a:t>
            </a: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APEX DAQ</a:t>
            </a:r>
            <a:endParaRPr lang="en-US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3381144"/>
              </p:ext>
            </p:extLst>
          </p:nvPr>
        </p:nvGraphicFramePr>
        <p:xfrm>
          <a:off x="2072640" y="1371600"/>
          <a:ext cx="493776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140"/>
                <a:gridCol w="152170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Detector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Detector Channels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DAQ channels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Gas Cherenkov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 time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 amplitude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Scintillators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16+1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34 time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34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amplitude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Calorimeter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128 – RHRS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68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– LHRS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128 amplitude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68 amplitude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VDC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1472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1472 time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800600" y="5181600"/>
            <a:ext cx="40960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RHRS</a:t>
            </a:r>
          </a:p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172 </a:t>
            </a:r>
            <a:r>
              <a:rPr lang="en-US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amplitude channels –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ADC modules</a:t>
            </a:r>
          </a:p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1516 time channels – 16 TDC modules</a:t>
            </a:r>
            <a:endParaRPr lang="ru-RU" b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2582" y="51816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LHRS</a:t>
            </a:r>
          </a:p>
          <a:p>
            <a:pPr algn="ctr" eaLnBrk="1" hangingPunct="1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112 amplitude channels – 2 ADC modules</a:t>
            </a:r>
            <a:endParaRPr lang="en-US" b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1516 time channels – 16 TDC modules</a:t>
            </a:r>
            <a:endParaRPr lang="ru-RU" b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10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Trigger rate</a:t>
            </a:r>
            <a:endParaRPr lang="ru-RU" sz="40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F4AD2-37E3-427D-A9FF-634C82F28DE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4/19/2015</a:t>
            </a: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APEX DAQ</a:t>
            </a:r>
            <a:endParaRPr lang="en-US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0483407"/>
              </p:ext>
            </p:extLst>
          </p:nvPr>
        </p:nvGraphicFramePr>
        <p:xfrm>
          <a:off x="1219200" y="1295400"/>
          <a:ext cx="66294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379"/>
                <a:gridCol w="1113221"/>
                <a:gridCol w="1143000"/>
                <a:gridCol w="1066800"/>
                <a:gridCol w="114300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Setting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Energy (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GeV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400" b="1" i="0" u="none" strike="noStrike" baseline="300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(kHz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4500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6000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400" b="1" i="0" u="none" strike="noStrike" baseline="300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(kHz)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100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36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400" b="1" i="0" u="none" strike="noStrike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(kHz)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31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23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400" b="1" i="0" u="none" strike="noStrike" baseline="300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(kHz)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100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2200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36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914400" y="48768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Trigger</a:t>
            </a:r>
          </a:p>
          <a:p>
            <a:pPr marL="285750" indent="-285750" algn="ctr" eaLnBrk="1" hangingPunct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Reduce coincidence timing</a:t>
            </a:r>
          </a:p>
          <a:p>
            <a:pPr marL="285750" indent="-285750" algn="ctr" eaLnBrk="1" hangingPunct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Suppress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pions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4419600"/>
            <a:ext cx="3352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Possible Improvements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5015299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DAQ</a:t>
            </a:r>
          </a:p>
          <a:p>
            <a:pPr marL="285750" indent="-285750" algn="ctr" eaLnBrk="1" hangingPunct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Using of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sparsification</a:t>
            </a: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2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entury" pitchFamily="18" charset="0"/>
              </a:rPr>
              <a:t>Trigger Logic</a:t>
            </a:r>
            <a:endParaRPr lang="en-US" sz="4000" dirty="0">
              <a:latin typeface="Century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Century" pitchFamily="18" charset="0"/>
              </a:rPr>
              <a:t>Electron Arm Trigger (T1)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rgbClr val="3443D2"/>
                </a:solidFill>
                <a:latin typeface="Century" pitchFamily="18" charset="0"/>
              </a:rPr>
              <a:t>Electron S2m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entury" pitchFamily="18" charset="0"/>
              </a:rPr>
              <a:t>Positron Arm Trigger (T3)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rgbClr val="EB1B1B"/>
                </a:solidFill>
                <a:latin typeface="Century" pitchFamily="18" charset="0"/>
              </a:rPr>
              <a:t>Positron S2m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entury" pitchFamily="18" charset="0"/>
              </a:rPr>
              <a:t>Coincidence Trigger (T4)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rgbClr val="3443D2"/>
                </a:solidFill>
                <a:latin typeface="Century" pitchFamily="18" charset="0"/>
              </a:rPr>
              <a:t>Electron S2m </a:t>
            </a:r>
            <a:r>
              <a:rPr lang="en-US" sz="2000" dirty="0" smtClean="0">
                <a:latin typeface="Century" pitchFamily="18" charset="0"/>
              </a:rPr>
              <a:t>+ </a:t>
            </a:r>
            <a:r>
              <a:rPr lang="en-US" sz="2000" dirty="0" smtClean="0">
                <a:solidFill>
                  <a:srgbClr val="EB1B1B"/>
                </a:solidFill>
                <a:latin typeface="Century" pitchFamily="18" charset="0"/>
              </a:rPr>
              <a:t>Positron S2m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entury" pitchFamily="18" charset="0"/>
              </a:rPr>
              <a:t>“</a:t>
            </a:r>
            <a:r>
              <a:rPr lang="en-US" sz="24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Century" pitchFamily="18" charset="0"/>
              </a:rPr>
              <a:t>Golden</a:t>
            </a:r>
            <a:r>
              <a:rPr lang="en-US" sz="2400" dirty="0" smtClean="0">
                <a:latin typeface="Century" pitchFamily="18" charset="0"/>
              </a:rPr>
              <a:t>” Coincidence Trigger (T6)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rgbClr val="3443D2"/>
                </a:solidFill>
                <a:latin typeface="Century" pitchFamily="18" charset="0"/>
              </a:rPr>
              <a:t>Electron S2m</a:t>
            </a:r>
            <a:r>
              <a:rPr lang="en-US" sz="2000" dirty="0" smtClean="0">
                <a:latin typeface="Century" pitchFamily="18" charset="0"/>
              </a:rPr>
              <a:t> + </a:t>
            </a:r>
            <a:r>
              <a:rPr lang="en-US" sz="2000" dirty="0" smtClean="0">
                <a:solidFill>
                  <a:srgbClr val="EB1B1B"/>
                </a:solidFill>
                <a:latin typeface="Century" pitchFamily="18" charset="0"/>
              </a:rPr>
              <a:t>Positron S2m </a:t>
            </a:r>
            <a:r>
              <a:rPr lang="en-US" sz="2000" dirty="0" smtClean="0">
                <a:latin typeface="Century" pitchFamily="18" charset="0"/>
              </a:rPr>
              <a:t>+ </a:t>
            </a:r>
            <a:r>
              <a:rPr lang="en-US" sz="2000" dirty="0" smtClean="0">
                <a:solidFill>
                  <a:srgbClr val="00B050"/>
                </a:solidFill>
                <a:latin typeface="Century" pitchFamily="18" charset="0"/>
              </a:rPr>
              <a:t>Positron Gas Cherenkov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B050"/>
                </a:solidFill>
                <a:latin typeface="Century" pitchFamily="18" charset="0"/>
              </a:rPr>
              <a:t>Add muon trigger ?</a:t>
            </a:r>
            <a:endParaRPr lang="en-US" sz="2400" dirty="0">
              <a:solidFill>
                <a:srgbClr val="00B050"/>
              </a:solidFill>
              <a:latin typeface="Century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4870-5B3F-454B-96E3-E387A2C7697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988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Trigger rate</a:t>
            </a:r>
            <a:endParaRPr lang="ru-RU" sz="40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F4AD2-37E3-427D-A9FF-634C82F28DE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4/19/2015</a:t>
            </a: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APEX DAQ</a:t>
            </a:r>
            <a:endParaRPr lang="en-US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4728396"/>
              </p:ext>
            </p:extLst>
          </p:nvPr>
        </p:nvGraphicFramePr>
        <p:xfrm>
          <a:off x="1219200" y="1261145"/>
          <a:ext cx="6629400" cy="3545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379"/>
                <a:gridCol w="1113221"/>
                <a:gridCol w="1143000"/>
                <a:gridCol w="1066800"/>
                <a:gridCol w="114300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Setting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Energy (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GeV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400" b="1" i="0" u="none" strike="noStrike" baseline="300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(kHz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4500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6000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400" b="1" i="0" u="none" strike="noStrike" baseline="300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(kHz)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100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36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400" b="1" i="0" u="none" strike="noStrike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(kHz)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31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23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400" b="1" i="0" u="none" strike="noStrike" baseline="300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(kHz)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100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2200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36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T6 rate (kHz)</a:t>
                      </a:r>
                    </a:p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20ns window</a:t>
                      </a:r>
                    </a:p>
                    <a:p>
                      <a:pPr algn="ctr" fontAlgn="b"/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en-US" sz="2400" b="1" i="0" u="none" strike="noStrike" baseline="300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rejection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30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3.2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4.5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3.0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4.4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743200" y="51054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4 kHz DAQ dead time is 10%</a:t>
            </a:r>
          </a:p>
          <a:p>
            <a:pPr algn="ctr" eaLnBrk="1" hangingPunct="1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APEX can run without any improvement to DAQ!</a:t>
            </a:r>
          </a:p>
        </p:txBody>
      </p:sp>
    </p:spTree>
    <p:extLst>
      <p:ext uri="{BB962C8B-B14F-4D97-AF65-F5344CB8AC3E}">
        <p14:creationId xmlns="" xmlns:p14="http://schemas.microsoft.com/office/powerpoint/2010/main" val="4114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922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69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F83F7-4097-4472-B369-2751E5EBB5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APEX DAQ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1217</Words>
  <Application>Microsoft Office PowerPoint</Application>
  <PresentationFormat>On-screen Show (4:3)</PresentationFormat>
  <Paragraphs>392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APEX DAQ rate capability</vt:lpstr>
      <vt:lpstr>Outline</vt:lpstr>
      <vt:lpstr>HRS Detectors </vt:lpstr>
      <vt:lpstr>Detector channels</vt:lpstr>
      <vt:lpstr>Trigger rate</vt:lpstr>
      <vt:lpstr>Trigger Logic</vt:lpstr>
      <vt:lpstr>Trigger rate</vt:lpstr>
      <vt:lpstr>Slide 8</vt:lpstr>
      <vt:lpstr>Slide 9</vt:lpstr>
      <vt:lpstr>g2p</vt:lpstr>
      <vt:lpstr>3 Crate configuration</vt:lpstr>
      <vt:lpstr>Sparsification</vt:lpstr>
      <vt:lpstr>SciFi Readout</vt:lpstr>
      <vt:lpstr>1881M</vt:lpstr>
      <vt:lpstr>1877S</vt:lpstr>
      <vt:lpstr>ADC channels on FADC</vt:lpstr>
      <vt:lpstr>Event size TDCs</vt:lpstr>
      <vt:lpstr>TDCs on VME</vt:lpstr>
      <vt:lpstr>Event Blocking</vt:lpstr>
      <vt:lpstr>Event Blocking test results</vt:lpstr>
      <vt:lpstr>Event blocking</vt:lpstr>
      <vt:lpstr>Conclusion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APEX DAQ rate capability</dc:title>
  <dc:creator>Camsonne</dc:creator>
  <cp:lastModifiedBy>Camsonne</cp:lastModifiedBy>
  <cp:revision>14</cp:revision>
  <dcterms:created xsi:type="dcterms:W3CDTF">2015-04-19T02:57:11Z</dcterms:created>
  <dcterms:modified xsi:type="dcterms:W3CDTF">2015-04-19T12:00:29Z</dcterms:modified>
</cp:coreProperties>
</file>